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7" r:id="rId2"/>
    <p:sldId id="298" r:id="rId3"/>
    <p:sldId id="258" r:id="rId4"/>
    <p:sldId id="259" r:id="rId5"/>
    <p:sldId id="263" r:id="rId6"/>
    <p:sldId id="270" r:id="rId7"/>
    <p:sldId id="271" r:id="rId8"/>
    <p:sldId id="272" r:id="rId9"/>
    <p:sldId id="304" r:id="rId10"/>
    <p:sldId id="305" r:id="rId11"/>
    <p:sldId id="262" r:id="rId12"/>
    <p:sldId id="264" r:id="rId13"/>
    <p:sldId id="268" r:id="rId14"/>
    <p:sldId id="269" r:id="rId15"/>
    <p:sldId id="267" r:id="rId16"/>
    <p:sldId id="279" r:id="rId17"/>
    <p:sldId id="277" r:id="rId18"/>
    <p:sldId id="278" r:id="rId19"/>
    <p:sldId id="280" r:id="rId20"/>
    <p:sldId id="306" r:id="rId21"/>
    <p:sldId id="302" r:id="rId22"/>
    <p:sldId id="301" r:id="rId23"/>
    <p:sldId id="274" r:id="rId24"/>
    <p:sldId id="282" r:id="rId25"/>
    <p:sldId id="284" r:id="rId26"/>
    <p:sldId id="285" r:id="rId27"/>
    <p:sldId id="286" r:id="rId28"/>
    <p:sldId id="283" r:id="rId29"/>
    <p:sldId id="275" r:id="rId30"/>
    <p:sldId id="290" r:id="rId31"/>
    <p:sldId id="300" r:id="rId32"/>
    <p:sldId id="299" r:id="rId33"/>
    <p:sldId id="287" r:id="rId34"/>
    <p:sldId id="288" r:id="rId35"/>
    <p:sldId id="289" r:id="rId36"/>
    <p:sldId id="296" r:id="rId37"/>
    <p:sldId id="303" r:id="rId38"/>
    <p:sldId id="292" r:id="rId39"/>
    <p:sldId id="294" r:id="rId40"/>
    <p:sldId id="295" r:id="rId41"/>
    <p:sldId id="276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C8B30-D8A9-6C4A-BF45-DEA32AB3DC30}" type="datetime1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B494-A124-0C42-AC2D-A6C19013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7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EBA27-158B-1E4F-8823-C82B6B347EC4}" type="datetime1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0F285-37A1-0042-9931-B4EFDD17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F285-37A1-0042-9931-B4EFDD17A6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1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6C86F73-5770-B242-9676-08328D8FAF80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3E28-8C67-F348-BE5B-5FEA146F5C64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DAE8-B418-9540-81C7-3FF0590563CF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E636-4AD6-1B49-8736-FA64E368A49F}" type="datetime1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F0E-1C4B-4743-A2C7-464BBDCA3230}" type="datetime1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3312-AE5C-5840-8D69-25CB083B0199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C7E-41EE-E647-B3C9-676CC54B08D1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B6E-E48F-EF4E-8C58-A072FFFB90A7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36B0-2B19-AB4F-9E77-43A998B7A065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D24-A94A-F743-B688-F0F8B006F91E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CD1-44DE-A140-8ECC-BCBFD4BDA0EC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B41-CC88-0C42-82BA-C2B23B39CC6F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85FD-1DBF-FF47-BF4D-94256753EF51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686DE72-BFA1-D440-BD42-842E5B3F644A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0F43-F3D4-8741-9381-2ED47BF681CF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99E6-8C06-F647-8CA0-DD46490B3088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B8A3-F8A2-E048-A0CF-85DAB9F2A1E2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C11-2901-6A46-AA3C-554635FE8EC8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EA9F-FCB8-A742-8358-AE1E750DDA44}" type="datetime1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DE2-A79E-2F44-8551-B01BF9AB2B55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90E31E3-7C74-2442-AD9B-DD56AFD909AC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F0FF315-7E75-D348-9840-3902FFFC59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75" y="457200"/>
            <a:ext cx="11895138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sz="1900" b="1" i="1" dirty="0">
                <a:latin typeface="Georgia"/>
                <a:cs typeface="Georgia"/>
              </a:rPr>
              <a:t>David and Goliaths: </a:t>
            </a:r>
          </a:p>
          <a:p>
            <a:pPr>
              <a:defRPr/>
            </a:pPr>
            <a:endParaRPr lang="en-US" sz="1900" b="1" i="1" dirty="0">
              <a:latin typeface="Georgia"/>
              <a:cs typeface="Georgia"/>
            </a:endParaRPr>
          </a:p>
          <a:p>
            <a:pPr>
              <a:defRPr/>
            </a:pPr>
            <a:r>
              <a:rPr lang="en-US" sz="1900" b="1" i="1" dirty="0">
                <a:latin typeface="Georgia"/>
                <a:cs typeface="Georgia"/>
              </a:rPr>
              <a:t>Wartime Sermons in Orthodox Russia, 1700-1815</a:t>
            </a:r>
            <a:endParaRPr lang="en-US" sz="1900" i="1" dirty="0">
              <a:latin typeface="Georgia"/>
              <a:cs typeface="Georgia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Arial" charset="0"/>
              </a:rPr>
              <a:t>Andrey V. </a:t>
            </a:r>
            <a:r>
              <a:rPr lang="en-US" dirty="0" err="1">
                <a:cs typeface="Arial" charset="0"/>
              </a:rPr>
              <a:t>Ivanov</a:t>
            </a: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Arial" charset="0"/>
              </a:rPr>
              <a:t>University of Wisconsin at Platteville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Arial" charset="0"/>
              </a:rPr>
              <a:t>July 9, 2020</a:t>
            </a:r>
          </a:p>
        </p:txBody>
      </p:sp>
      <p:pic>
        <p:nvPicPr>
          <p:cNvPr id="22530" name="Picture 1" descr="bibliasiriechkni01luik_04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60045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8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1BA9B-DC11-499C-95E4-B3BCAA80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79652-4356-47D0-95E8-7F0341BED033}"/>
              </a:ext>
            </a:extLst>
          </p:cNvPr>
          <p:cNvSpPr txBox="1"/>
          <p:nvPr/>
        </p:nvSpPr>
        <p:spPr>
          <a:xfrm>
            <a:off x="621437" y="5344357"/>
            <a:ext cx="83904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British, North American and French Catholic preachers often viewed the wars as religious</a:t>
            </a:r>
          </a:p>
          <a:p>
            <a:r>
              <a:rPr lang="en-US" sz="1600" dirty="0">
                <a:latin typeface="Georgia" panose="02040502050405020303" pitchFamily="18" charset="0"/>
              </a:rPr>
              <a:t>conflicts, fought to vanquish “heretics” and heterodox. John Hume (1706-1782), Jonathan </a:t>
            </a:r>
          </a:p>
          <a:p>
            <a:r>
              <a:rPr lang="en-US" sz="1600" dirty="0">
                <a:latin typeface="Georgia" panose="02040502050405020303" pitchFamily="18" charset="0"/>
              </a:rPr>
              <a:t>Edwards (1703-1758), and </a:t>
            </a:r>
            <a:r>
              <a:rPr lang="en-US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Jean-Baptiste Massillon (1663-1742).</a:t>
            </a: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22D1F47-211E-43D2-B0FC-20EFD7666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83" y="763479"/>
            <a:ext cx="3022233" cy="33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C04AEF0-1361-458C-B919-77C8147D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" y="763478"/>
            <a:ext cx="2849480" cy="385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an-Baptiste Massillon, évêque de Clermont (1663-1742)' Giclee ...">
            <a:extLst>
              <a:ext uri="{FF2B5EF4-FFF2-40B4-BE49-F238E27FC236}">
                <a16:creationId xmlns:a16="http://schemas.microsoft.com/office/drawing/2014/main" id="{591B02E1-8E80-44B1-99B5-E344F71D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24" y="763479"/>
            <a:ext cx="2917635" cy="39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3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bibliasiriechkni01luik_04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3434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257800" y="1219200"/>
            <a:ext cx="3789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David vanquishes Goliath –</a:t>
            </a:r>
          </a:p>
          <a:p>
            <a:pPr eaLnBrk="1" hangingPunct="1"/>
            <a:r>
              <a:rPr lang="en-US" sz="1800"/>
              <a:t>an illustration from the Russian Slavonic</a:t>
            </a:r>
          </a:p>
          <a:p>
            <a:pPr eaLnBrk="1" hangingPunct="1"/>
            <a:r>
              <a:rPr lang="en-US" sz="1800"/>
              <a:t>Bible of 1751.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34000" y="3124200"/>
            <a:ext cx="381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/>
              <a:t>Biblia, siriech knigi sviashchennago pisaniia vetkhago i novago zavieta</a:t>
            </a:r>
          </a:p>
          <a:p>
            <a:r>
              <a:rPr lang="en-US" b="1"/>
              <a:t>(St. Petersburg, 1751)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022" y="376056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eorgia"/>
                <a:cs typeface="Georgia"/>
              </a:rPr>
              <a:t>THE GREAT NORTHERN WAR, 1700-1721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46868-F0DB-4559-B79F-7F5DD62F1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59" y="1485472"/>
            <a:ext cx="5918030" cy="42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5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Gavriil_Bujin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380206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65125" y="5307013"/>
            <a:ext cx="59070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cs typeface="Arial" charset="0"/>
              </a:rPr>
              <a:t>Gavriil</a:t>
            </a:r>
            <a:r>
              <a:rPr lang="en-US" dirty="0">
                <a:cs typeface="Arial" charset="0"/>
              </a:rPr>
              <a:t> [</a:t>
            </a:r>
            <a:r>
              <a:rPr lang="en-US" dirty="0" err="1">
                <a:cs typeface="Arial" charset="0"/>
              </a:rPr>
              <a:t>Buzhinskii</a:t>
            </a:r>
            <a:r>
              <a:rPr lang="en-US" dirty="0">
                <a:cs typeface="Arial" charset="0"/>
              </a:rPr>
              <a:t>] (d. 1731), Over-</a:t>
            </a:r>
            <a:r>
              <a:rPr lang="en-US" dirty="0" err="1">
                <a:cs typeface="Arial" charset="0"/>
              </a:rPr>
              <a:t>Hieromonk</a:t>
            </a:r>
            <a:r>
              <a:rPr lang="en-US" dirty="0">
                <a:cs typeface="Arial" charset="0"/>
              </a:rPr>
              <a:t> [</a:t>
            </a:r>
            <a:r>
              <a:rPr lang="en-US" i="1" dirty="0" err="1">
                <a:cs typeface="Arial" charset="0"/>
              </a:rPr>
              <a:t>ober-ieromonakh</a:t>
            </a:r>
            <a:r>
              <a:rPr lang="en-US" dirty="0">
                <a:cs typeface="Arial" charset="0"/>
              </a:rPr>
              <a:t>]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of the Russian Navy and the bishop of </a:t>
            </a:r>
            <a:r>
              <a:rPr lang="en-US" dirty="0" err="1">
                <a:cs typeface="Arial" charset="0"/>
              </a:rPr>
              <a:t>Riazan</a:t>
            </a:r>
            <a:r>
              <a:rPr lang="ja-JP" altLang="en-US" dirty="0">
                <a:latin typeface="Arial"/>
                <a:cs typeface="Arial" charset="0"/>
              </a:rPr>
              <a:t>’</a:t>
            </a:r>
            <a:r>
              <a:rPr lang="en-US" dirty="0">
                <a:cs typeface="Arial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2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314760" y="533400"/>
            <a:ext cx="350753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cs typeface="Arial" charset="0"/>
              </a:rPr>
              <a:t>Archbishop </a:t>
            </a:r>
            <a:r>
              <a:rPr lang="en-US" sz="1600" dirty="0" err="1">
                <a:cs typeface="Arial" charset="0"/>
              </a:rPr>
              <a:t>Feofan</a:t>
            </a:r>
            <a:r>
              <a:rPr lang="en-US" sz="1600" dirty="0">
                <a:cs typeface="Arial" charset="0"/>
              </a:rPr>
              <a:t> </a:t>
            </a:r>
            <a:r>
              <a:rPr lang="en-US" sz="1600" dirty="0" err="1">
                <a:cs typeface="Arial" charset="0"/>
              </a:rPr>
              <a:t>Prokopovich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dirty="0">
                <a:cs typeface="Arial" charset="0"/>
              </a:rPr>
              <a:t>[secular name, </a:t>
            </a:r>
            <a:r>
              <a:rPr lang="az-Cyrl-AZ" sz="1600" dirty="0">
                <a:cs typeface="Arial" charset="0"/>
              </a:rPr>
              <a:t>в миру</a:t>
            </a:r>
            <a:r>
              <a:rPr lang="en-US" sz="1600" dirty="0">
                <a:cs typeface="Arial" charset="0"/>
              </a:rPr>
              <a:t>,</a:t>
            </a:r>
          </a:p>
          <a:p>
            <a:pPr>
              <a:defRPr/>
            </a:pPr>
            <a:r>
              <a:rPr lang="en-US" sz="1600" dirty="0" err="1">
                <a:cs typeface="Arial" charset="0"/>
              </a:rPr>
              <a:t>Elisei</a:t>
            </a:r>
            <a:r>
              <a:rPr lang="en-US" sz="1600" dirty="0">
                <a:cs typeface="Arial" charset="0"/>
              </a:rPr>
              <a:t> </a:t>
            </a:r>
            <a:r>
              <a:rPr lang="en-US" sz="1600" dirty="0" err="1">
                <a:cs typeface="Arial" charset="0"/>
              </a:rPr>
              <a:t>Tsereiskii</a:t>
            </a:r>
            <a:r>
              <a:rPr lang="en-US" sz="1600" dirty="0">
                <a:cs typeface="Arial" charset="0"/>
              </a:rPr>
              <a:t>] (1681-1736)</a:t>
            </a: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dirty="0"/>
              <a:t>Scan a courtesy of the Bavarian Library 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dirty="0" err="1"/>
              <a:t>Bayerische</a:t>
            </a:r>
            <a:r>
              <a:rPr lang="en-US" sz="1600" dirty="0"/>
              <a:t> </a:t>
            </a:r>
            <a:r>
              <a:rPr lang="en-US" sz="1600" dirty="0" err="1"/>
              <a:t>Staatsbibliothek</a:t>
            </a:r>
            <a:r>
              <a:rPr lang="en-US" sz="1600" dirty="0"/>
              <a:t>), Munich. </a:t>
            </a:r>
            <a:endParaRPr lang="en-US" sz="1600" dirty="0">
              <a:cs typeface="Arial" charset="0"/>
            </a:endParaRPr>
          </a:p>
        </p:txBody>
      </p:sp>
      <p:pic>
        <p:nvPicPr>
          <p:cNvPr id="4" name="Picture 3" descr="F:\Prokopovich-Gotha17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6" y="229493"/>
            <a:ext cx="3507536" cy="54160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7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924" y="719076"/>
            <a:ext cx="64688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1717-1718 Church Year Sermons Cycle: </a:t>
            </a:r>
            <a:r>
              <a:rPr lang="en-US" dirty="0" err="1"/>
              <a:t>Buzhinskii</a:t>
            </a:r>
            <a:r>
              <a:rPr lang="en-US" dirty="0"/>
              <a:t> and </a:t>
            </a:r>
            <a:r>
              <a:rPr lang="en-US" dirty="0" err="1"/>
              <a:t>Prokopovich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“Proud jealousy and jealous pride”</a:t>
            </a:r>
          </a:p>
          <a:p>
            <a:endParaRPr lang="en-US" dirty="0"/>
          </a:p>
          <a:p>
            <a:r>
              <a:rPr lang="en-US" dirty="0"/>
              <a:t>Saving Russia’s “brotherly nations”</a:t>
            </a:r>
          </a:p>
          <a:p>
            <a:endParaRPr lang="en-US" dirty="0"/>
          </a:p>
          <a:p>
            <a:r>
              <a:rPr lang="en-US" dirty="0"/>
              <a:t>“Cruel Goths” attacking Lutheran “holy churches”</a:t>
            </a:r>
          </a:p>
          <a:p>
            <a:endParaRPr lang="en-US" dirty="0"/>
          </a:p>
          <a:p>
            <a:r>
              <a:rPr lang="en-US" dirty="0"/>
              <a:t>Swedish people “tough like iron, like the glorious Swedish iron”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PanegyrikosPeterPoltav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5" y="214193"/>
            <a:ext cx="3932245" cy="60127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2000" y="86507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Battle at Poltava:</a:t>
            </a:r>
          </a:p>
          <a:p>
            <a:endParaRPr lang="en-US" dirty="0"/>
          </a:p>
          <a:p>
            <a:r>
              <a:rPr lang="en-US" dirty="0"/>
              <a:t>“The mother of all battles.” </a:t>
            </a:r>
          </a:p>
          <a:p>
            <a:r>
              <a:rPr lang="en-US" dirty="0"/>
              <a:t>“David’s victory over the proud Philistine.” </a:t>
            </a:r>
          </a:p>
          <a:p>
            <a:endParaRPr lang="en-US" dirty="0"/>
          </a:p>
          <a:p>
            <a:r>
              <a:rPr lang="en-US" dirty="0"/>
              <a:t>Tsar Peter triumphant over Swedish lion. Front </a:t>
            </a:r>
            <a:r>
              <a:rPr lang="en-US" dirty="0" err="1"/>
              <a:t>illustrtation</a:t>
            </a:r>
            <a:r>
              <a:rPr lang="en-US" dirty="0"/>
              <a:t> of </a:t>
            </a:r>
            <a:r>
              <a:rPr lang="en-US" dirty="0" err="1"/>
              <a:t>Feofan</a:t>
            </a:r>
            <a:r>
              <a:rPr lang="en-US" dirty="0"/>
              <a:t> </a:t>
            </a:r>
            <a:r>
              <a:rPr lang="en-US" dirty="0" err="1"/>
              <a:t>Prokopovich’s</a:t>
            </a:r>
            <a:r>
              <a:rPr lang="en-US" dirty="0"/>
              <a:t> </a:t>
            </a:r>
            <a:r>
              <a:rPr lang="en-US" i="1" dirty="0"/>
              <a:t>Homily on the Victory at Poltava of 1709</a:t>
            </a:r>
            <a:r>
              <a:rPr lang="en-US" dirty="0"/>
              <a:t>, </a:t>
            </a:r>
            <a:r>
              <a:rPr lang="en-US" i="1" dirty="0" err="1"/>
              <a:t>Slovo</a:t>
            </a:r>
            <a:r>
              <a:rPr lang="en-US" i="1" dirty="0"/>
              <a:t> </a:t>
            </a:r>
            <a:r>
              <a:rPr lang="en-US" i="1" dirty="0" err="1"/>
              <a:t>pokhval’noe</a:t>
            </a:r>
            <a:r>
              <a:rPr lang="en-US" i="1" dirty="0"/>
              <a:t> o </a:t>
            </a:r>
            <a:r>
              <a:rPr lang="en-US" i="1" dirty="0" err="1"/>
              <a:t>batalii</a:t>
            </a:r>
            <a:r>
              <a:rPr lang="en-US" i="1" dirty="0"/>
              <a:t> </a:t>
            </a:r>
            <a:r>
              <a:rPr lang="en-US" i="1" dirty="0" err="1"/>
              <a:t>poltavskoi</a:t>
            </a:r>
            <a:r>
              <a:rPr lang="en-US" dirty="0"/>
              <a:t> (St. Petersburg, 1717). </a:t>
            </a:r>
          </a:p>
          <a:p>
            <a:endParaRPr lang="en-US" dirty="0"/>
          </a:p>
          <a:p>
            <a:r>
              <a:rPr lang="en-US" dirty="0"/>
              <a:t>Scan a courtesy of the Library of Congress collections.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Bak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600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7525" y="4621213"/>
            <a:ext cx="61892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The battle at </a:t>
            </a:r>
            <a:r>
              <a:rPr lang="en-US" dirty="0" err="1">
                <a:cs typeface="Arial" charset="0"/>
              </a:rPr>
              <a:t>Hangö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udd</a:t>
            </a:r>
            <a:r>
              <a:rPr lang="en-US" dirty="0">
                <a:cs typeface="Arial" charset="0"/>
              </a:rPr>
              <a:t>. Etching by Maurice </a:t>
            </a:r>
            <a:r>
              <a:rPr lang="en-US" dirty="0" err="1">
                <a:cs typeface="Arial" charset="0"/>
              </a:rPr>
              <a:t>Baquoi</a:t>
            </a:r>
            <a:r>
              <a:rPr lang="en-US" dirty="0">
                <a:cs typeface="Arial" charset="0"/>
              </a:rPr>
              <a:t>, 1724—1727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5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6-Note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70572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9925" y="5688013"/>
            <a:ext cx="5856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The siege of </a:t>
            </a:r>
            <a:r>
              <a:rPr lang="en-US" dirty="0" err="1">
                <a:cs typeface="Arial" charset="0"/>
              </a:rPr>
              <a:t>Nöteborg</a:t>
            </a:r>
            <a:r>
              <a:rPr lang="en-US" dirty="0">
                <a:cs typeface="Arial" charset="0"/>
              </a:rPr>
              <a:t> . Painting by Alexander von Kotzebue.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75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20" y="428386"/>
            <a:ext cx="32825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1721 Peace of </a:t>
            </a:r>
            <a:r>
              <a:rPr lang="en-US" dirty="0" err="1"/>
              <a:t>Nystadt</a:t>
            </a:r>
            <a:r>
              <a:rPr lang="en-US" dirty="0"/>
              <a:t> Homily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Jealousy = fraternal</a:t>
            </a:r>
          </a:p>
          <a:p>
            <a:endParaRPr lang="en-US" dirty="0"/>
          </a:p>
          <a:p>
            <a:r>
              <a:rPr lang="en-US" dirty="0"/>
              <a:t>“Valliant Swedes [</a:t>
            </a:r>
            <a:r>
              <a:rPr lang="en-US" i="1" dirty="0" err="1"/>
              <a:t>khrabrye</a:t>
            </a:r>
            <a:r>
              <a:rPr lang="en-US" i="1" dirty="0"/>
              <a:t> </a:t>
            </a:r>
            <a:r>
              <a:rPr lang="en-US" i="1" dirty="0" err="1"/>
              <a:t>svei</a:t>
            </a:r>
            <a:r>
              <a:rPr lang="en-US" dirty="0"/>
              <a:t>]”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882" y="3014001"/>
            <a:ext cx="375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eorgia"/>
                <a:cs typeface="Georgia"/>
              </a:rPr>
              <a:t>SERMONS AS PROPAGANDA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9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6FEE8-9719-4355-AC1A-4789C003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06DB7-5887-43E0-8410-F459FC6565B3}"/>
              </a:ext>
            </a:extLst>
          </p:cNvPr>
          <p:cNvSpPr txBox="1"/>
          <p:nvPr/>
        </p:nvSpPr>
        <p:spPr>
          <a:xfrm>
            <a:off x="2765539" y="2982898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War for Polish Succession </a:t>
            </a:r>
          </a:p>
        </p:txBody>
      </p:sp>
    </p:spTree>
    <p:extLst>
      <p:ext uri="{BB962C8B-B14F-4D97-AF65-F5344CB8AC3E}">
        <p14:creationId xmlns:p14="http://schemas.microsoft.com/office/powerpoint/2010/main" val="4113050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7ADAD59C-01DF-483F-BD56-F714847D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sz="2000" dirty="0"/>
              <a:t>The Siege of Danzig (1734)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98FD9E-7B69-4C54-80B3-623B6E937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4" b="8919"/>
          <a:stretch/>
        </p:blipFill>
        <p:spPr bwMode="auto">
          <a:xfrm>
            <a:off x="914400" y="1735138"/>
            <a:ext cx="7313613" cy="40560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07112-58D4-44EF-9872-BDFCE1BD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0FF315-7E75-D348-9840-3902FFFC5974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6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0D5E7659-FAD2-41F7-A9C6-E01BAD11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3434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6A28AF3E-C55D-47EE-9649-FBBB3AF34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876300"/>
            <a:ext cx="36798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Georgia" panose="02040502050405020303" pitchFamily="18" charset="0"/>
              </a:rPr>
              <a:t>Stanisław Leszczyński (1677-1766),</a:t>
            </a:r>
          </a:p>
          <a:p>
            <a:r>
              <a:rPr lang="en-US" altLang="en-US">
                <a:latin typeface="Georgia" panose="02040502050405020303" pitchFamily="18" charset="0"/>
              </a:rPr>
              <a:t>King of Poland 1733-1736.</a:t>
            </a:r>
          </a:p>
          <a:p>
            <a:endParaRPr lang="en-US" altLang="en-US">
              <a:latin typeface="Georgia" panose="02040502050405020303" pitchFamily="18" charset="0"/>
            </a:endParaRPr>
          </a:p>
          <a:p>
            <a:endParaRPr lang="en-US" altLang="en-US">
              <a:latin typeface="Georgia" panose="02040502050405020303" pitchFamily="18" charset="0"/>
            </a:endParaRPr>
          </a:p>
          <a:p>
            <a:r>
              <a:rPr lang="en-US" altLang="en-US">
                <a:latin typeface="Georgia" panose="02040502050405020303" pitchFamily="18" charset="0"/>
              </a:rPr>
              <a:t>Painting by Jean-Baptiste van Loo</a:t>
            </a:r>
          </a:p>
          <a:p>
            <a:endParaRPr lang="en-US" altLang="en-US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0986" y="2064360"/>
            <a:ext cx="44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eorgia"/>
                <a:cs typeface="Georgia"/>
              </a:rPr>
              <a:t>THE SEVEN YEARS WAR 1756-1763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17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85737" y="777380"/>
            <a:ext cx="8839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dirty="0">
                <a:cs typeface="Arial" charset="0"/>
              </a:rPr>
              <a:t>Empress Elizabeth (painting by Ivan </a:t>
            </a:r>
            <a:r>
              <a:rPr lang="en-US" sz="1600" dirty="0" err="1">
                <a:cs typeface="Arial" charset="0"/>
              </a:rPr>
              <a:t>Vishniakov</a:t>
            </a:r>
            <a:r>
              <a:rPr lang="en-US" sz="1600" dirty="0">
                <a:cs typeface="Arial" charset="0"/>
              </a:rPr>
              <a:t>, 1743)</a:t>
            </a: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 lvl="0"/>
            <a:r>
              <a:rPr lang="en-US" sz="1600" dirty="0"/>
              <a:t>*Patronized preachers and preaching at the court and in </a:t>
            </a:r>
          </a:p>
          <a:p>
            <a:pPr lvl="0"/>
            <a:r>
              <a:rPr lang="en-US" sz="1600" dirty="0"/>
              <a:t>Russia. </a:t>
            </a:r>
          </a:p>
          <a:p>
            <a:pPr lvl="0"/>
            <a:endParaRPr lang="en-US" sz="1600" dirty="0"/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</p:txBody>
      </p:sp>
      <p:pic>
        <p:nvPicPr>
          <p:cNvPr id="36867" name="Picture 8" descr="File:Portrait of Empress Elizaveta Petrovna by Ivan Vishnya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9" y="444531"/>
            <a:ext cx="33623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36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85737" y="777380"/>
            <a:ext cx="8839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dirty="0">
                <a:cs typeface="Arial" charset="0"/>
              </a:rPr>
              <a:t>Empress Elizabeth (painting by Ivan </a:t>
            </a:r>
            <a:r>
              <a:rPr lang="en-US" sz="1600" dirty="0" err="1">
                <a:cs typeface="Arial" charset="0"/>
              </a:rPr>
              <a:t>Vishniakov</a:t>
            </a:r>
            <a:r>
              <a:rPr lang="en-US" sz="1600" dirty="0">
                <a:cs typeface="Arial" charset="0"/>
              </a:rPr>
              <a:t>, 1743)</a:t>
            </a: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 lvl="0"/>
            <a:r>
              <a:rPr lang="en-US" sz="1600" dirty="0"/>
              <a:t>*Patronized preachers and preaching at the court and in </a:t>
            </a:r>
          </a:p>
          <a:p>
            <a:pPr lvl="0"/>
            <a:r>
              <a:rPr lang="en-US" sz="1600" dirty="0"/>
              <a:t>Russia. 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*In 1742, for example, she has attended some 51 sermons.</a:t>
            </a:r>
          </a:p>
          <a:p>
            <a:pPr lvl="0"/>
            <a:endParaRPr lang="en-US" sz="1600" dirty="0"/>
          </a:p>
          <a:p>
            <a:pPr lvl="0"/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</p:txBody>
      </p:sp>
      <p:pic>
        <p:nvPicPr>
          <p:cNvPr id="36867" name="Picture 8" descr="File:Portrait of Empress Elizaveta Petrovna by Ivan Vishnya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9" y="444531"/>
            <a:ext cx="33623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5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85737" y="777380"/>
            <a:ext cx="8839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dirty="0">
                <a:cs typeface="Arial" charset="0"/>
              </a:rPr>
              <a:t>Empress Elizabeth (painting by Ivan </a:t>
            </a:r>
            <a:r>
              <a:rPr lang="en-US" sz="1600" dirty="0" err="1">
                <a:cs typeface="Arial" charset="0"/>
              </a:rPr>
              <a:t>Vishniakov</a:t>
            </a:r>
            <a:r>
              <a:rPr lang="en-US" sz="1600" dirty="0">
                <a:cs typeface="Arial" charset="0"/>
              </a:rPr>
              <a:t>, 1743)</a:t>
            </a: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 lvl="0"/>
            <a:r>
              <a:rPr lang="en-US" sz="1600" dirty="0"/>
              <a:t>*Patronized preachers and preaching at the court and in </a:t>
            </a:r>
          </a:p>
          <a:p>
            <a:pPr lvl="0"/>
            <a:r>
              <a:rPr lang="en-US" sz="1600" dirty="0"/>
              <a:t>Russia. 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*In 1742, for example, she has attended some 51 sermons.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*</a:t>
            </a:r>
            <a:r>
              <a:rPr lang="en-US" sz="1600" dirty="0" err="1"/>
              <a:t>Synodal</a:t>
            </a:r>
            <a:r>
              <a:rPr lang="en-US" sz="1600" dirty="0"/>
              <a:t> Printing Press published 24,000 copies of various</a:t>
            </a:r>
          </a:p>
          <a:p>
            <a:pPr lvl="0"/>
            <a:r>
              <a:rPr lang="en-US" sz="1600" dirty="0"/>
              <a:t> sermons preached that year. </a:t>
            </a: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</p:txBody>
      </p:sp>
      <p:pic>
        <p:nvPicPr>
          <p:cNvPr id="36867" name="Picture 8" descr="File:Portrait of Empress Elizaveta Petrovna by Ivan Vishnya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9" y="444531"/>
            <a:ext cx="33623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09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5411093"/>
            <a:ext cx="91741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cs typeface="Arial" charset="0"/>
              </a:rPr>
              <a:t>Gedeon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Krinovskii</a:t>
            </a:r>
            <a:r>
              <a:rPr lang="en-US" dirty="0">
                <a:cs typeface="Arial" charset="0"/>
              </a:rPr>
              <a:t>, Archbishop of Pskov and the most popular preacher during the Seven Years War. This the </a:t>
            </a:r>
            <a:r>
              <a:rPr lang="ja-JP" altLang="en-US" dirty="0">
                <a:latin typeface="Arial"/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lively, emancipated monk</a:t>
            </a:r>
            <a:r>
              <a:rPr lang="ja-JP" altLang="en-US" dirty="0">
                <a:latin typeface="Arial"/>
                <a:cs typeface="Arial" charset="0"/>
              </a:rPr>
              <a:t>”</a:t>
            </a:r>
            <a:r>
              <a:rPr lang="en-US" dirty="0">
                <a:cs typeface="Arial" charset="0"/>
              </a:rPr>
              <a:t> (in the words of P. V. </a:t>
            </a:r>
            <a:r>
              <a:rPr lang="en-US" dirty="0" err="1">
                <a:cs typeface="Arial" charset="0"/>
              </a:rPr>
              <a:t>Znamenskii</a:t>
            </a:r>
            <a:r>
              <a:rPr lang="en-US" dirty="0">
                <a:cs typeface="Arial" charset="0"/>
              </a:rPr>
              <a:t>) wore face powder and wigs, braided his beard, put on the stockings and diamond-decorated shoes of the latest European fashion and had a walk-in closet of silk cassocks. </a:t>
            </a:r>
          </a:p>
        </p:txBody>
      </p:sp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28600"/>
            <a:ext cx="4105397" cy="51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0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6494" y="4428610"/>
            <a:ext cx="8839200" cy="222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750" dirty="0">
                <a:cs typeface="Arial" charset="0"/>
              </a:rPr>
              <a:t>Frederick the Great of Prussia (aged 66 here in the painting by A. Graff) was the object of </a:t>
            </a:r>
            <a:r>
              <a:rPr lang="en-US" sz="1750" dirty="0" err="1">
                <a:cs typeface="Arial" charset="0"/>
              </a:rPr>
              <a:t>Gedeon</a:t>
            </a:r>
            <a:r>
              <a:rPr lang="ja-JP" altLang="en-US" sz="1750" dirty="0">
                <a:latin typeface="Arial"/>
                <a:cs typeface="Arial" charset="0"/>
              </a:rPr>
              <a:t>’</a:t>
            </a:r>
            <a:r>
              <a:rPr lang="en-US" sz="1750" dirty="0">
                <a:cs typeface="Arial" charset="0"/>
              </a:rPr>
              <a:t>s homiletic interpretation of the Seven Years</a:t>
            </a:r>
            <a:r>
              <a:rPr lang="ja-JP" altLang="en-US" sz="1750" dirty="0">
                <a:latin typeface="Arial"/>
                <a:cs typeface="Arial" charset="0"/>
              </a:rPr>
              <a:t>’</a:t>
            </a:r>
            <a:r>
              <a:rPr lang="en-US" sz="1750" dirty="0">
                <a:cs typeface="Arial" charset="0"/>
              </a:rPr>
              <a:t> War.</a:t>
            </a:r>
          </a:p>
          <a:p>
            <a:pPr>
              <a:defRPr/>
            </a:pPr>
            <a:endParaRPr lang="en-US" sz="1750" dirty="0">
              <a:cs typeface="Arial" charset="0"/>
            </a:endParaRPr>
          </a:p>
          <a:p>
            <a:pPr>
              <a:defRPr/>
            </a:pPr>
            <a:r>
              <a:rPr lang="en-US" sz="1750" dirty="0">
                <a:cs typeface="Arial" charset="0"/>
              </a:rPr>
              <a:t>Preaching to the courtiers and the General Staff,  </a:t>
            </a:r>
            <a:r>
              <a:rPr lang="en-US" sz="1750" dirty="0" err="1">
                <a:cs typeface="Arial" charset="0"/>
              </a:rPr>
              <a:t>Krinovskii</a:t>
            </a:r>
            <a:r>
              <a:rPr lang="en-US" sz="1750" dirty="0">
                <a:cs typeface="Arial" charset="0"/>
              </a:rPr>
              <a:t> condemned Frederick as </a:t>
            </a:r>
            <a:r>
              <a:rPr lang="ja-JP" altLang="en-US" sz="1750" dirty="0">
                <a:latin typeface="Arial"/>
                <a:cs typeface="Arial" charset="0"/>
              </a:rPr>
              <a:t>“</a:t>
            </a:r>
            <a:r>
              <a:rPr lang="en-US" sz="1750" dirty="0">
                <a:cs typeface="Arial" charset="0"/>
              </a:rPr>
              <a:t>disruptor of common peace,</a:t>
            </a:r>
            <a:r>
              <a:rPr lang="ja-JP" altLang="en-US" sz="1750" dirty="0">
                <a:latin typeface="Arial"/>
                <a:cs typeface="Arial" charset="0"/>
              </a:rPr>
              <a:t>”</a:t>
            </a:r>
            <a:r>
              <a:rPr lang="en-US" sz="1750" dirty="0">
                <a:cs typeface="Arial" charset="0"/>
              </a:rPr>
              <a:t> his </a:t>
            </a:r>
            <a:r>
              <a:rPr lang="ja-JP" altLang="en-US" sz="1750" dirty="0">
                <a:latin typeface="Arial"/>
                <a:cs typeface="Arial" charset="0"/>
              </a:rPr>
              <a:t>“</a:t>
            </a:r>
            <a:r>
              <a:rPr lang="en-US" sz="1750" dirty="0">
                <a:cs typeface="Arial" charset="0"/>
              </a:rPr>
              <a:t>lust for power</a:t>
            </a:r>
            <a:r>
              <a:rPr lang="ja-JP" altLang="en-US" sz="1750" dirty="0">
                <a:latin typeface="Arial"/>
                <a:cs typeface="Arial" charset="0"/>
              </a:rPr>
              <a:t>”</a:t>
            </a:r>
            <a:r>
              <a:rPr lang="en-US" sz="1750" dirty="0">
                <a:cs typeface="Arial" charset="0"/>
              </a:rPr>
              <a:t> and contrasted him against Empress Elizabeth, the </a:t>
            </a:r>
            <a:r>
              <a:rPr lang="ja-JP" altLang="en-US" sz="1750" dirty="0">
                <a:latin typeface="Arial"/>
                <a:cs typeface="Arial" charset="0"/>
              </a:rPr>
              <a:t>“</a:t>
            </a:r>
            <a:r>
              <a:rPr lang="en-US" sz="1750" dirty="0">
                <a:cs typeface="Arial" charset="0"/>
              </a:rPr>
              <a:t>new David, who lusted for no power, turning her thoughts only towards maintaining peace in her own country…as well as in other countries, if possible.</a:t>
            </a:r>
            <a:r>
              <a:rPr lang="ja-JP" altLang="en-US" sz="1750" dirty="0">
                <a:latin typeface="Arial"/>
                <a:cs typeface="Arial" charset="0"/>
              </a:rPr>
              <a:t>”</a:t>
            </a:r>
            <a:endParaRPr lang="en-US" sz="1750" dirty="0">
              <a:cs typeface="Arial" charset="0"/>
            </a:endParaRPr>
          </a:p>
          <a:p>
            <a:pPr>
              <a:defRPr/>
            </a:pPr>
            <a:r>
              <a:rPr lang="en-US" sz="1600" dirty="0">
                <a:cs typeface="Arial" charset="0"/>
              </a:rPr>
              <a:t> </a:t>
            </a:r>
          </a:p>
        </p:txBody>
      </p:sp>
      <p:pic>
        <p:nvPicPr>
          <p:cNvPr id="36866" name="Picture 6" descr="Friedrich_Zweite_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78" y="197406"/>
            <a:ext cx="34242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36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138" y="3014001"/>
            <a:ext cx="467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eorgia"/>
                <a:cs typeface="Georgia"/>
              </a:rPr>
              <a:t>THE NAPOLEONIC ARMAGGEDDON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8072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09600" y="6248400"/>
            <a:ext cx="336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V. G. Perov, </a:t>
            </a:r>
            <a:r>
              <a:rPr lang="en-US" sz="1800" i="1"/>
              <a:t>A Village Sermon </a:t>
            </a:r>
            <a:r>
              <a:rPr lang="en-US" sz="1800"/>
              <a:t>(1861)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62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542" y="1239259"/>
            <a:ext cx="73276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orgia"/>
                <a:cs typeface="Georgia"/>
              </a:rPr>
              <a:t>December 1806 Manifesto (</a:t>
            </a:r>
            <a:r>
              <a:rPr lang="en-US" b="1" dirty="0" err="1">
                <a:latin typeface="Georgia"/>
                <a:cs typeface="Georgia"/>
              </a:rPr>
              <a:t>Ob’iavlenie</a:t>
            </a:r>
            <a:r>
              <a:rPr lang="en-US" b="1" dirty="0">
                <a:latin typeface="Georgia"/>
                <a:cs typeface="Georgia"/>
              </a:rPr>
              <a:t>) of the Holy Synod:</a:t>
            </a:r>
          </a:p>
          <a:p>
            <a:endParaRPr lang="en-US" b="1" dirty="0">
              <a:latin typeface="Georgia"/>
              <a:cs typeface="Georgia"/>
            </a:endParaRPr>
          </a:p>
          <a:p>
            <a:endParaRPr lang="en-US" b="1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Peasants and lower classes must join the militia to confront Napoleon.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Napoleon  – 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				Atheist </a:t>
            </a:r>
          </a:p>
          <a:p>
            <a:r>
              <a:rPr lang="en-US" dirty="0">
                <a:latin typeface="Georgia"/>
                <a:cs typeface="Georgia"/>
              </a:rPr>
              <a:t>															 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542" y="1239259"/>
            <a:ext cx="76274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orgia"/>
                <a:cs typeface="Georgia"/>
              </a:rPr>
              <a:t>December 1806 Manifesto (</a:t>
            </a:r>
            <a:r>
              <a:rPr lang="en-US" b="1" dirty="0" err="1">
                <a:latin typeface="Georgia"/>
                <a:cs typeface="Georgia"/>
              </a:rPr>
              <a:t>Ob’iavlenie</a:t>
            </a:r>
            <a:r>
              <a:rPr lang="en-US" b="1" dirty="0">
                <a:latin typeface="Georgia"/>
                <a:cs typeface="Georgia"/>
              </a:rPr>
              <a:t>) of the Holy Synod:</a:t>
            </a:r>
          </a:p>
          <a:p>
            <a:endParaRPr lang="en-US" b="1" dirty="0">
              <a:latin typeface="Georgia"/>
              <a:cs typeface="Georgia"/>
            </a:endParaRPr>
          </a:p>
          <a:p>
            <a:endParaRPr lang="en-US" b="1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Peasants and lower classes must join the militia to confront Napoleon.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Napoleon  – 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				Atheist </a:t>
            </a:r>
          </a:p>
          <a:p>
            <a:r>
              <a:rPr lang="en-US" dirty="0">
                <a:latin typeface="Georgia"/>
                <a:cs typeface="Georgia"/>
              </a:rPr>
              <a:t>						Muslim</a:t>
            </a:r>
          </a:p>
          <a:p>
            <a:r>
              <a:rPr lang="en-US" dirty="0">
                <a:latin typeface="Georgia"/>
                <a:cs typeface="Georgia"/>
              </a:rPr>
              <a:t>																 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57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542" y="1239259"/>
            <a:ext cx="73276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orgia"/>
                <a:cs typeface="Georgia"/>
              </a:rPr>
              <a:t>December 1806 Manifesto (</a:t>
            </a:r>
            <a:r>
              <a:rPr lang="en-US" b="1" dirty="0" err="1">
                <a:latin typeface="Georgia"/>
                <a:cs typeface="Georgia"/>
              </a:rPr>
              <a:t>Ob’iavlenie</a:t>
            </a:r>
            <a:r>
              <a:rPr lang="en-US" b="1" dirty="0">
                <a:latin typeface="Georgia"/>
                <a:cs typeface="Georgia"/>
              </a:rPr>
              <a:t>) of the Holy Synod:</a:t>
            </a:r>
          </a:p>
          <a:p>
            <a:endParaRPr lang="en-US" b="1" dirty="0">
              <a:latin typeface="Georgia"/>
              <a:cs typeface="Georgia"/>
            </a:endParaRPr>
          </a:p>
          <a:p>
            <a:endParaRPr lang="en-US" b="1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Peasants and lower classes must join the militia to confront Napoleon.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Napoleon  – 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				Atheist </a:t>
            </a:r>
          </a:p>
          <a:p>
            <a:r>
              <a:rPr lang="en-US" dirty="0">
                <a:latin typeface="Georgia"/>
                <a:cs typeface="Georgia"/>
              </a:rPr>
              <a:t>						Muslim</a:t>
            </a:r>
          </a:p>
          <a:p>
            <a:r>
              <a:rPr lang="en-US" dirty="0">
                <a:latin typeface="Georgia"/>
                <a:cs typeface="Georgia"/>
              </a:rPr>
              <a:t>								Jew</a:t>
            </a:r>
          </a:p>
          <a:p>
            <a:r>
              <a:rPr lang="en-US" dirty="0">
                <a:latin typeface="Georgia"/>
                <a:cs typeface="Georgia"/>
              </a:rPr>
              <a:t>									 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77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482009"/>
            <a:ext cx="87402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Meeting of Alexander I and Napoleon at Neman river, near </a:t>
            </a:r>
            <a:r>
              <a:rPr lang="en-US" dirty="0" err="1">
                <a:cs typeface="Arial" charset="0"/>
              </a:rPr>
              <a:t>Tilsit</a:t>
            </a:r>
            <a:r>
              <a:rPr lang="en-US" dirty="0">
                <a:cs typeface="Arial" charset="0"/>
              </a:rPr>
              <a:t>, in July of 1807, less than a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year after the tsar strong-armed the Synod into labeling Napoleon a Jewish Atheist Muslim.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Illustration: </a:t>
            </a:r>
            <a:r>
              <a:rPr lang="en-US" i="1" dirty="0"/>
              <a:t>The Imperial Embrace</a:t>
            </a:r>
            <a:r>
              <a:rPr lang="en-US" dirty="0"/>
              <a:t>, 1807. The British Museum. </a:t>
            </a:r>
            <a:endParaRPr lang="en-US" dirty="0"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4" y="235902"/>
            <a:ext cx="7019925" cy="4971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88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File:Августин (Виноградский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503"/>
            <a:ext cx="47339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" y="5942013"/>
            <a:ext cx="873722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Archbishop </a:t>
            </a:r>
            <a:r>
              <a:rPr lang="en-US" dirty="0" err="1">
                <a:cs typeface="Arial" charset="0"/>
              </a:rPr>
              <a:t>Avgustin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Vinogradskii</a:t>
            </a:r>
            <a:r>
              <a:rPr lang="en-US" dirty="0">
                <a:cs typeface="Arial" charset="0"/>
              </a:rPr>
              <a:t> (1766-1818) creatively extolled the virtues of the </a:t>
            </a:r>
            <a:r>
              <a:rPr lang="ja-JP" altLang="en-US" dirty="0">
                <a:latin typeface="Arial"/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Savior of Europe</a:t>
            </a:r>
            <a:r>
              <a:rPr lang="ja-JP" altLang="en-US" dirty="0">
                <a:latin typeface="Arial"/>
                <a:cs typeface="Arial" charset="0"/>
              </a:rPr>
              <a:t>”</a:t>
            </a:r>
            <a:r>
              <a:rPr lang="en-US" dirty="0">
                <a:cs typeface="Arial" charset="0"/>
              </a:rPr>
              <a:t> (tsar Alexander) in his sermons devoted to the 1807 peace with Napoleon and then, the 1812-1815 war against the </a:t>
            </a:r>
            <a:r>
              <a:rPr lang="ja-JP" altLang="en-US" dirty="0">
                <a:latin typeface="Arial"/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proud Goliath.</a:t>
            </a:r>
            <a:r>
              <a:rPr lang="ja-JP" altLang="en-US" dirty="0">
                <a:latin typeface="Arial"/>
                <a:cs typeface="Arial" charset="0"/>
              </a:rPr>
              <a:t>”</a:t>
            </a:r>
            <a:endParaRPr lang="en-US" dirty="0"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0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28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304800" y="6096000"/>
            <a:ext cx="804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Boris </a:t>
            </a:r>
            <a:r>
              <a:rPr lang="en-US" sz="1800" dirty="0" err="1"/>
              <a:t>Chorikov</a:t>
            </a:r>
            <a:r>
              <a:rPr lang="en-US" sz="1800" dirty="0"/>
              <a:t>, “Thanksgiving Service upon Russians’ entry into Paris,” engraving from </a:t>
            </a:r>
          </a:p>
          <a:p>
            <a:pPr eaLnBrk="1" hangingPunct="1"/>
            <a:r>
              <a:rPr lang="en-US" sz="1800" dirty="0"/>
              <a:t>the first half of 19</a:t>
            </a:r>
            <a:r>
              <a:rPr lang="en-US" sz="1800" baseline="30000" dirty="0"/>
              <a:t>th</a:t>
            </a:r>
            <a:r>
              <a:rPr lang="en-US" sz="1800" dirty="0"/>
              <a:t> 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0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2"/>
          <p:cNvSpPr txBox="1">
            <a:spLocks noChangeArrowheads="1"/>
          </p:cNvSpPr>
          <p:nvPr/>
        </p:nvSpPr>
        <p:spPr bwMode="auto">
          <a:xfrm>
            <a:off x="561578" y="2133600"/>
            <a:ext cx="8410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>
                <a:latin typeface="Georgia"/>
                <a:cs typeface="Georgia"/>
              </a:rPr>
              <a:t>“FOR FAITH AND THE FAITHFUL” – THE RUSSO-OTTOMAN WARS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03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60313156-3908-4545-801C-E8736D9D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sz="2000" dirty="0"/>
              <a:t>Gavriil </a:t>
            </a:r>
            <a:r>
              <a:rPr lang="en-US" sz="2000" dirty="0" err="1"/>
              <a:t>Buzhinskii</a:t>
            </a:r>
            <a:r>
              <a:rPr lang="en-US" sz="2000" dirty="0"/>
              <a:t> (1680-1731)</a:t>
            </a:r>
          </a:p>
        </p:txBody>
      </p:sp>
      <p:pic>
        <p:nvPicPr>
          <p:cNvPr id="3074" name="Picture 2" descr="Епископ Гавриил">
            <a:extLst>
              <a:ext uri="{FF2B5EF4-FFF2-40B4-BE49-F238E27FC236}">
                <a16:creationId xmlns:a16="http://schemas.microsoft.com/office/drawing/2014/main" id="{CD886BC8-515C-4F31-9BF6-CFF3D00E3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r="1" b="40914"/>
          <a:stretch/>
        </p:blipFill>
        <p:spPr bwMode="auto">
          <a:xfrm>
            <a:off x="914400" y="1735138"/>
            <a:ext cx="7313613" cy="40560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5752AD-EC90-4C24-B3AF-07E4BA2E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0FF315-7E75-D348-9840-3902FFFC5974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49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5910" y="5911078"/>
            <a:ext cx="88706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cs typeface="Arial" charset="0"/>
              </a:rPr>
              <a:t>Platon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Levshin</a:t>
            </a:r>
            <a:r>
              <a:rPr lang="en-US" dirty="0">
                <a:cs typeface="Arial" charset="0"/>
              </a:rPr>
              <a:t> (1737-1812), the “enlightened prelate” and Metropolitan of Moscow. </a:t>
            </a:r>
            <a:r>
              <a:rPr lang="en-US" dirty="0"/>
              <a:t>“Father </a:t>
            </a:r>
          </a:p>
          <a:p>
            <a:r>
              <a:rPr lang="en-US" dirty="0" err="1"/>
              <a:t>Platon</a:t>
            </a:r>
            <a:r>
              <a:rPr lang="en-US" dirty="0"/>
              <a:t> does to us whatever he wishes us to be,” said Catherine the Great, “If he wants us to </a:t>
            </a:r>
          </a:p>
          <a:p>
            <a:r>
              <a:rPr lang="en-US" dirty="0"/>
              <a:t>cry – we cry, if he wants us to rejoice – we rejoice!” 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74" y="149225"/>
            <a:ext cx="4457325" cy="570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3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17-QCatherineGreek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3625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98525" y="6373813"/>
            <a:ext cx="397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Battle of Chesme, July 1770. I. Aivazovskii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9508" y="5466188"/>
            <a:ext cx="86096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cs typeface="Arial" charset="0"/>
              </a:rPr>
              <a:t>First page from </a:t>
            </a:r>
            <a:r>
              <a:rPr lang="en-US" sz="1600" dirty="0" err="1">
                <a:cs typeface="Arial" charset="0"/>
              </a:rPr>
              <a:t>Feofan</a:t>
            </a:r>
            <a:r>
              <a:rPr lang="en-US" sz="1600" dirty="0">
                <a:cs typeface="Arial" charset="0"/>
              </a:rPr>
              <a:t> </a:t>
            </a:r>
            <a:r>
              <a:rPr lang="en-US" sz="1600" dirty="0" err="1">
                <a:cs typeface="Arial" charset="0"/>
              </a:rPr>
              <a:t>Prokopovich</a:t>
            </a:r>
            <a:r>
              <a:rPr lang="ja-JP" altLang="en-US" sz="1600" dirty="0">
                <a:latin typeface="Arial"/>
                <a:cs typeface="Arial" charset="0"/>
              </a:rPr>
              <a:t>’</a:t>
            </a:r>
            <a:r>
              <a:rPr lang="en-US" sz="1600" dirty="0">
                <a:cs typeface="Arial" charset="0"/>
              </a:rPr>
              <a:t>s  military sermon delivered in St. Petersburg on 8 September 1720 on the occasion of the celebration of the victorious battle of </a:t>
            </a:r>
            <a:r>
              <a:rPr lang="en-US" sz="1600" dirty="0" err="1">
                <a:cs typeface="Arial" charset="0"/>
              </a:rPr>
              <a:t>Ledsund</a:t>
            </a:r>
            <a:r>
              <a:rPr lang="en-US" sz="1600" dirty="0">
                <a:cs typeface="Arial" charset="0"/>
              </a:rPr>
              <a:t> (</a:t>
            </a:r>
            <a:r>
              <a:rPr lang="en-US" sz="1600" dirty="0" err="1">
                <a:cs typeface="Arial" charset="0"/>
              </a:rPr>
              <a:t>Granhamn</a:t>
            </a:r>
            <a:r>
              <a:rPr lang="en-US" sz="1600" dirty="0">
                <a:cs typeface="Arial" charset="0"/>
              </a:rPr>
              <a:t>) and printed that year by Peter</a:t>
            </a:r>
            <a:r>
              <a:rPr lang="ja-JP" altLang="en-US" sz="1600" dirty="0">
                <a:latin typeface="Arial"/>
                <a:cs typeface="Arial" charset="0"/>
              </a:rPr>
              <a:t>’</a:t>
            </a:r>
            <a:r>
              <a:rPr lang="en-US" sz="1600" dirty="0">
                <a:cs typeface="Arial" charset="0"/>
              </a:rPr>
              <a:t>s decree in the printing press of the Alexander </a:t>
            </a:r>
            <a:r>
              <a:rPr lang="en-US" sz="1600" dirty="0" err="1">
                <a:cs typeface="Arial" charset="0"/>
              </a:rPr>
              <a:t>Nevsky</a:t>
            </a:r>
            <a:r>
              <a:rPr lang="en-US" sz="1600" dirty="0">
                <a:cs typeface="Arial" charset="0"/>
              </a:rPr>
              <a:t> Monastery. </a:t>
            </a: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dirty="0">
                <a:cs typeface="Arial" charset="0"/>
              </a:rPr>
              <a:t>Typical printing run for a sermon was 600 (</a:t>
            </a:r>
            <a:r>
              <a:rPr lang="en-US" sz="1600" dirty="0" err="1">
                <a:cs typeface="Arial" charset="0"/>
              </a:rPr>
              <a:t>poluzavod</a:t>
            </a:r>
            <a:r>
              <a:rPr lang="en-US" sz="1600" dirty="0">
                <a:cs typeface="Arial" charset="0"/>
              </a:rPr>
              <a:t>) to 1200 (</a:t>
            </a:r>
            <a:r>
              <a:rPr lang="en-US" sz="1600" dirty="0" err="1">
                <a:cs typeface="Arial" charset="0"/>
              </a:rPr>
              <a:t>zavod</a:t>
            </a:r>
            <a:r>
              <a:rPr lang="en-US" sz="1600" dirty="0">
                <a:cs typeface="Arial" charset="0"/>
              </a:rPr>
              <a:t>) copies. </a:t>
            </a:r>
          </a:p>
        </p:txBody>
      </p:sp>
      <p:pic>
        <p:nvPicPr>
          <p:cNvPr id="2" name="Picture 1" descr="slovo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17" y="93331"/>
            <a:ext cx="3856517" cy="5372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29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Apotheosis of the Reign of Catherine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702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Apotheosis of Catherine the Great, the New Roman Empress, 1767, by Gregorio Gugliemi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50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97" y="283545"/>
            <a:ext cx="877041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Military sermons  sought to present Russia as an ecumenical defender of Christian Europe,</a:t>
            </a:r>
          </a:p>
          <a:p>
            <a:r>
              <a:rPr lang="en-US" dirty="0"/>
              <a:t>not an isolated island of orthodoxy surrounded by heretics.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Military sermons demonstrate bishops’ high level of knowledge of current events, </a:t>
            </a:r>
          </a:p>
          <a:p>
            <a:r>
              <a:rPr lang="en-US" dirty="0"/>
              <a:t>foreign policy, and diplomatic strategy. Since the bishops lived in two worlds – as occasional</a:t>
            </a:r>
          </a:p>
          <a:p>
            <a:r>
              <a:rPr lang="en-US" dirty="0"/>
              <a:t>preachers in the imperial capital and as administrators of their rural dioceses – they were </a:t>
            </a:r>
          </a:p>
          <a:p>
            <a:r>
              <a:rPr lang="en-US" dirty="0"/>
              <a:t>uniquely qualified to carry the message to the largely illiterate masses of Orthodox Russia. </a:t>
            </a:r>
          </a:p>
          <a:p>
            <a:endParaRPr lang="en-US" b="1" dirty="0"/>
          </a:p>
          <a:p>
            <a:r>
              <a:rPr lang="en-US" b="1" dirty="0"/>
              <a:t>-- </a:t>
            </a:r>
            <a:r>
              <a:rPr lang="en-US" dirty="0"/>
              <a:t>Thirdly – the example of Ottoman wars show how the well-established patterns of Russian </a:t>
            </a:r>
          </a:p>
          <a:p>
            <a:r>
              <a:rPr lang="en-US" dirty="0"/>
              <a:t>foreign policy and diplomatic strategy actually find their origins in the 18</a:t>
            </a:r>
            <a:r>
              <a:rPr lang="en-US" baseline="30000" dirty="0"/>
              <a:t>th</a:t>
            </a:r>
            <a:r>
              <a:rPr lang="en-US" dirty="0"/>
              <a:t> century. </a:t>
            </a:r>
          </a:p>
          <a:p>
            <a:r>
              <a:rPr lang="en-US" dirty="0"/>
              <a:t>For example, Polish policy. Or, Constantinople 1914. Russia’s question of the straights </a:t>
            </a:r>
          </a:p>
          <a:p>
            <a:r>
              <a:rPr lang="en-US" dirty="0"/>
              <a:t>was not a part of the Greek Q or Greek national issue.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study of ecclesiastical military propaganda in the early imperial period sets the </a:t>
            </a:r>
          </a:p>
          <a:p>
            <a:r>
              <a:rPr lang="en-US" dirty="0"/>
              <a:t>agenda for  the study of Orthodox sermons during the Crimean War, the First World War and</a:t>
            </a:r>
          </a:p>
          <a:p>
            <a:r>
              <a:rPr lang="en-US" dirty="0"/>
              <a:t>especially, World War II.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827" y="2847538"/>
            <a:ext cx="519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EPILOGUE: WARTIME SERMONS BEYOND 1815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8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17" y="404454"/>
            <a:ext cx="837685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Like in Western Europe Russia’s military sermons did not only seek to incite the Russian </a:t>
            </a:r>
          </a:p>
          <a:p>
            <a:pPr lvl="0"/>
            <a:r>
              <a:rPr lang="en-US" dirty="0"/>
              <a:t>troops and officer corps with a patriotic </a:t>
            </a:r>
            <a:r>
              <a:rPr lang="en-US" i="1" dirty="0" err="1"/>
              <a:t>telos</a:t>
            </a:r>
            <a:r>
              <a:rPr lang="en-US" dirty="0"/>
              <a:t>, but also communicated the aims and </a:t>
            </a:r>
          </a:p>
          <a:p>
            <a:pPr lvl="0"/>
            <a:r>
              <a:rPr lang="en-US" dirty="0"/>
              <a:t>the experiences of war to the home front - the lay audiences of Russia’s Orthodox</a:t>
            </a:r>
          </a:p>
          <a:p>
            <a:pPr lvl="0"/>
            <a:r>
              <a:rPr lang="en-US" dirty="0"/>
              <a:t> devotees who supported the empire’s military through taxes, conscripts and prayers.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17" y="404454"/>
            <a:ext cx="877676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Like in Western Europe Russia’s military sermons did not only seek to incite the Russian </a:t>
            </a:r>
          </a:p>
          <a:p>
            <a:pPr lvl="0"/>
            <a:r>
              <a:rPr lang="en-US" dirty="0"/>
              <a:t>troops and officer corps with a patriotic </a:t>
            </a:r>
            <a:r>
              <a:rPr lang="en-US" i="1" dirty="0" err="1"/>
              <a:t>telos</a:t>
            </a:r>
            <a:r>
              <a:rPr lang="en-US" dirty="0"/>
              <a:t>, but also communicated the aims and </a:t>
            </a:r>
          </a:p>
          <a:p>
            <a:pPr lvl="0"/>
            <a:r>
              <a:rPr lang="en-US" dirty="0"/>
              <a:t>the experiences of war to the home front - the lay audiences of Russia’s Orthodox</a:t>
            </a:r>
          </a:p>
          <a:p>
            <a:pPr lvl="0"/>
            <a:r>
              <a:rPr lang="en-US" dirty="0"/>
              <a:t> devotees who supported the empire’s military through taxes, conscripts and prayers.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Like in many cases in Western Europe (especially in France), the preachers’ knowledge of </a:t>
            </a:r>
          </a:p>
          <a:p>
            <a:pPr lvl="0"/>
            <a:r>
              <a:rPr lang="en-US" dirty="0"/>
              <a:t>the military campaigns, strategies, plots and events was rather extensive and was the result </a:t>
            </a:r>
          </a:p>
          <a:p>
            <a:pPr lvl="0"/>
            <a:r>
              <a:rPr lang="en-US" dirty="0"/>
              <a:t>of their close relationships with the court. 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17" y="404454"/>
            <a:ext cx="885519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Like in Western Europe Russia’s military sermons did not only seek to incite the Russian </a:t>
            </a:r>
          </a:p>
          <a:p>
            <a:pPr lvl="0"/>
            <a:r>
              <a:rPr lang="en-US" dirty="0"/>
              <a:t>troops and officer corps with a patriotic </a:t>
            </a:r>
            <a:r>
              <a:rPr lang="en-US" i="1" dirty="0" err="1"/>
              <a:t>telos</a:t>
            </a:r>
            <a:r>
              <a:rPr lang="en-US" dirty="0"/>
              <a:t>, but also communicated the aims and </a:t>
            </a:r>
          </a:p>
          <a:p>
            <a:pPr lvl="0"/>
            <a:r>
              <a:rPr lang="en-US" dirty="0"/>
              <a:t>the experiences of war to the home front - the lay audiences of Russia’s Orthodox</a:t>
            </a:r>
          </a:p>
          <a:p>
            <a:pPr lvl="0"/>
            <a:r>
              <a:rPr lang="en-US" dirty="0"/>
              <a:t> devotees who supported the empire’s military through taxes, conscripts and prayers.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Like in many cases in Western Europe (especially in France), the preachers’ knowledge of </a:t>
            </a:r>
          </a:p>
          <a:p>
            <a:pPr lvl="0"/>
            <a:r>
              <a:rPr lang="en-US" dirty="0"/>
              <a:t>the military campaigns, strategies, plots and events was rather extensive and was the result </a:t>
            </a:r>
          </a:p>
          <a:p>
            <a:pPr lvl="0"/>
            <a:r>
              <a:rPr lang="en-US" dirty="0"/>
              <a:t>of their close relationships with the court. </a:t>
            </a:r>
          </a:p>
          <a:p>
            <a:pPr lvl="0"/>
            <a:endParaRPr lang="en-US" dirty="0"/>
          </a:p>
          <a:p>
            <a:r>
              <a:rPr lang="en-US" dirty="0"/>
              <a:t>Unlike in Western Europe in the eighteenth century, the preachers did not employ sectarian </a:t>
            </a:r>
          </a:p>
          <a:p>
            <a:r>
              <a:rPr lang="en-US" dirty="0"/>
              <a:t>rhetoric to depict the image of the enemy. They preferred to describe the wars as defensive, </a:t>
            </a:r>
          </a:p>
          <a:p>
            <a:r>
              <a:rPr lang="en-US" dirty="0"/>
              <a:t>with weak Russia facing a strong, gargantuan aggressor at impossible odds. </a:t>
            </a:r>
          </a:p>
          <a:p>
            <a:r>
              <a:rPr lang="en-US" dirty="0"/>
              <a:t>The metaphor of David facing Goliath was by far the most favorite image used.</a:t>
            </a:r>
          </a:p>
          <a:p>
            <a:pPr lv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0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17" y="404454"/>
            <a:ext cx="8855196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Like in Western Europe Russia’s military sermons did not only seek to incite the Russian </a:t>
            </a:r>
          </a:p>
          <a:p>
            <a:pPr lvl="0"/>
            <a:r>
              <a:rPr lang="en-US" dirty="0"/>
              <a:t>troops and officer corps with a patriotic </a:t>
            </a:r>
            <a:r>
              <a:rPr lang="en-US" i="1" dirty="0" err="1"/>
              <a:t>telos</a:t>
            </a:r>
            <a:r>
              <a:rPr lang="en-US" dirty="0"/>
              <a:t>, but also communicated the aims and </a:t>
            </a:r>
          </a:p>
          <a:p>
            <a:pPr lvl="0"/>
            <a:r>
              <a:rPr lang="en-US" dirty="0"/>
              <a:t>the experiences of war to the home front - the lay audiences of Russia’s Orthodox</a:t>
            </a:r>
          </a:p>
          <a:p>
            <a:pPr lvl="0"/>
            <a:r>
              <a:rPr lang="en-US" dirty="0"/>
              <a:t> devotees who supported the empire’s military through taxes, conscripts and prayers.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Like in many cases in Western Europe (especially in France), the preachers’ knowledge of </a:t>
            </a:r>
          </a:p>
          <a:p>
            <a:pPr lvl="0"/>
            <a:r>
              <a:rPr lang="en-US" dirty="0"/>
              <a:t>the military campaigns, strategies, plots and events was rather extensive and was the result </a:t>
            </a:r>
          </a:p>
          <a:p>
            <a:pPr lvl="0"/>
            <a:r>
              <a:rPr lang="en-US" dirty="0"/>
              <a:t>of their close relationships with the court. </a:t>
            </a:r>
          </a:p>
          <a:p>
            <a:pPr lvl="0"/>
            <a:endParaRPr lang="en-US" dirty="0"/>
          </a:p>
          <a:p>
            <a:r>
              <a:rPr lang="en-US" dirty="0"/>
              <a:t>Unlike in Western Europe in the eighteenth century, the preachers did not employ sectarian </a:t>
            </a:r>
          </a:p>
          <a:p>
            <a:r>
              <a:rPr lang="en-US" dirty="0"/>
              <a:t>rhetoric to depict the image of the enemy. They preferred to describe the wars as defensive, </a:t>
            </a:r>
          </a:p>
          <a:p>
            <a:r>
              <a:rPr lang="en-US" dirty="0"/>
              <a:t>with weak Russia facing a strong, gargantuan aggressor at impossible odds. </a:t>
            </a:r>
          </a:p>
          <a:p>
            <a:r>
              <a:rPr lang="en-US" dirty="0"/>
              <a:t>The metaphor of David facing Goliath was by far the most favorite image used.</a:t>
            </a:r>
          </a:p>
          <a:p>
            <a:pPr lvl="0"/>
            <a:endParaRPr lang="en-US" b="1" dirty="0"/>
          </a:p>
          <a:p>
            <a:pPr lvl="0"/>
            <a:r>
              <a:rPr lang="en-US" dirty="0"/>
              <a:t>Russia’s bishops did not view Russia as a bastion of Orthodoxy juxtaposed against </a:t>
            </a:r>
          </a:p>
          <a:p>
            <a:pPr lvl="0"/>
            <a:r>
              <a:rPr lang="en-US" dirty="0"/>
              <a:t>its heretical neighbors, but rather as an ecumenical Christian power, as a part of </a:t>
            </a:r>
          </a:p>
          <a:p>
            <a:pPr lvl="0"/>
            <a:r>
              <a:rPr lang="en-US" dirty="0"/>
              <a:t>European Christendom, a participant in its system of alliances and even a defender of</a:t>
            </a:r>
          </a:p>
          <a:p>
            <a:pPr lvl="0"/>
            <a:r>
              <a:rPr lang="en-US" dirty="0"/>
              <a:t>its interests. NB: This ecumenical toleration, however, did not extend to Islam.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79283-F7CF-40E6-93A7-513F3A95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F315-7E75-D348-9840-3902FFFC5974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F0E0B-2460-41F4-94F7-D484200E26FD}"/>
              </a:ext>
            </a:extLst>
          </p:cNvPr>
          <p:cNvSpPr txBox="1"/>
          <p:nvPr/>
        </p:nvSpPr>
        <p:spPr>
          <a:xfrm>
            <a:off x="1509204" y="2814221"/>
            <a:ext cx="475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image of the enemy – in Russia and the West?</a:t>
            </a:r>
          </a:p>
        </p:txBody>
      </p:sp>
    </p:spTree>
    <p:extLst>
      <p:ext uri="{BB962C8B-B14F-4D97-AF65-F5344CB8AC3E}">
        <p14:creationId xmlns:p14="http://schemas.microsoft.com/office/powerpoint/2010/main" val="357654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2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1848</Words>
  <Application>Microsoft Office PowerPoint</Application>
  <PresentationFormat>On-screen Show (4:3)</PresentationFormat>
  <Paragraphs>265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Garamond</vt:lpstr>
      <vt:lpstr>Georgia</vt:lpstr>
      <vt:lpstr>Goudy Old Style</vt:lpstr>
      <vt:lpstr>Impact</vt:lpstr>
      <vt:lpstr>Rockwell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Siege of Danzig (1734)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Gavriil Buzhinskii (1680-1731)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Andrey V Ivanov</cp:lastModifiedBy>
  <cp:revision>11</cp:revision>
  <dcterms:created xsi:type="dcterms:W3CDTF">2020-02-15T19:46:02Z</dcterms:created>
  <dcterms:modified xsi:type="dcterms:W3CDTF">2020-07-08T03:57:54Z</dcterms:modified>
</cp:coreProperties>
</file>